
<file path=[Content_Types].xml><?xml version="1.0" encoding="utf-8"?>
<Types xmlns="http://schemas.openxmlformats.org/package/2006/content-types">
  <Default Extension="gif" ContentType="image/gif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71" r:id="rId5"/>
    <p:sldId id="272" r:id="rId6"/>
    <p:sldId id="273" r:id="rId7"/>
    <p:sldId id="274" r:id="rId8"/>
    <p:sldId id="259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274" y="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006EB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006EB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006EB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6175247" y="6550152"/>
            <a:ext cx="3103245" cy="48895"/>
          </a:xfrm>
          <a:custGeom>
            <a:avLst/>
            <a:gdLst/>
            <a:ahLst/>
            <a:cxnLst/>
            <a:rect l="l" t="t" r="r" b="b"/>
            <a:pathLst>
              <a:path w="3103245" h="48895">
                <a:moveTo>
                  <a:pt x="3102863" y="0"/>
                </a:moveTo>
                <a:lnTo>
                  <a:pt x="0" y="0"/>
                </a:lnTo>
                <a:lnTo>
                  <a:pt x="0" y="48768"/>
                </a:lnTo>
                <a:lnTo>
                  <a:pt x="3102863" y="48768"/>
                </a:lnTo>
                <a:lnTo>
                  <a:pt x="3102863" y="0"/>
                </a:lnTo>
                <a:close/>
              </a:path>
            </a:pathLst>
          </a:custGeom>
          <a:solidFill>
            <a:srgbClr val="75C1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9211056" y="6550152"/>
            <a:ext cx="2981325" cy="45720"/>
          </a:xfrm>
          <a:custGeom>
            <a:avLst/>
            <a:gdLst/>
            <a:ahLst/>
            <a:cxnLst/>
            <a:rect l="l" t="t" r="r" b="b"/>
            <a:pathLst>
              <a:path w="2981325" h="45720">
                <a:moveTo>
                  <a:pt x="2980944" y="0"/>
                </a:moveTo>
                <a:lnTo>
                  <a:pt x="0" y="0"/>
                </a:lnTo>
                <a:lnTo>
                  <a:pt x="0" y="45720"/>
                </a:lnTo>
                <a:lnTo>
                  <a:pt x="2980944" y="45720"/>
                </a:lnTo>
                <a:lnTo>
                  <a:pt x="2980944" y="0"/>
                </a:lnTo>
                <a:close/>
              </a:path>
            </a:pathLst>
          </a:custGeom>
          <a:solidFill>
            <a:srgbClr val="E11B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2778251" y="6550152"/>
            <a:ext cx="3442970" cy="48895"/>
          </a:xfrm>
          <a:custGeom>
            <a:avLst/>
            <a:gdLst/>
            <a:ahLst/>
            <a:cxnLst/>
            <a:rect l="l" t="t" r="r" b="b"/>
            <a:pathLst>
              <a:path w="3442970" h="48895">
                <a:moveTo>
                  <a:pt x="3442716" y="0"/>
                </a:moveTo>
                <a:lnTo>
                  <a:pt x="0" y="0"/>
                </a:lnTo>
                <a:lnTo>
                  <a:pt x="0" y="48768"/>
                </a:lnTo>
                <a:lnTo>
                  <a:pt x="3442716" y="48768"/>
                </a:lnTo>
                <a:lnTo>
                  <a:pt x="3442716" y="0"/>
                </a:lnTo>
                <a:close/>
              </a:path>
            </a:pathLst>
          </a:custGeom>
          <a:solidFill>
            <a:srgbClr val="FAAE1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39200" y="1523"/>
            <a:ext cx="2924555" cy="690372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5993891" y="6553200"/>
            <a:ext cx="3106420" cy="45720"/>
          </a:xfrm>
          <a:custGeom>
            <a:avLst/>
            <a:gdLst/>
            <a:ahLst/>
            <a:cxnLst/>
            <a:rect l="l" t="t" r="r" b="b"/>
            <a:pathLst>
              <a:path w="3106420" h="45720">
                <a:moveTo>
                  <a:pt x="3105912" y="0"/>
                </a:moveTo>
                <a:lnTo>
                  <a:pt x="0" y="0"/>
                </a:lnTo>
                <a:lnTo>
                  <a:pt x="0" y="45720"/>
                </a:lnTo>
                <a:lnTo>
                  <a:pt x="3105912" y="45720"/>
                </a:lnTo>
                <a:lnTo>
                  <a:pt x="3105912" y="0"/>
                </a:lnTo>
                <a:close/>
              </a:path>
            </a:pathLst>
          </a:custGeom>
          <a:solidFill>
            <a:srgbClr val="75C1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2845307" y="6553200"/>
            <a:ext cx="3148965" cy="45720"/>
          </a:xfrm>
          <a:custGeom>
            <a:avLst/>
            <a:gdLst/>
            <a:ahLst/>
            <a:cxnLst/>
            <a:rect l="l" t="t" r="r" b="b"/>
            <a:pathLst>
              <a:path w="3148965" h="45720">
                <a:moveTo>
                  <a:pt x="3148584" y="0"/>
                </a:moveTo>
                <a:lnTo>
                  <a:pt x="0" y="0"/>
                </a:lnTo>
                <a:lnTo>
                  <a:pt x="0" y="45720"/>
                </a:lnTo>
                <a:lnTo>
                  <a:pt x="3148584" y="45720"/>
                </a:lnTo>
                <a:lnTo>
                  <a:pt x="3148584" y="0"/>
                </a:lnTo>
                <a:close/>
              </a:path>
            </a:pathLst>
          </a:custGeom>
          <a:solidFill>
            <a:srgbClr val="FAAE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9087611" y="6553200"/>
            <a:ext cx="3104515" cy="45720"/>
          </a:xfrm>
          <a:custGeom>
            <a:avLst/>
            <a:gdLst/>
            <a:ahLst/>
            <a:cxnLst/>
            <a:rect l="l" t="t" r="r" b="b"/>
            <a:pathLst>
              <a:path w="3104515" h="45720">
                <a:moveTo>
                  <a:pt x="3104388" y="0"/>
                </a:moveTo>
                <a:lnTo>
                  <a:pt x="0" y="0"/>
                </a:lnTo>
                <a:lnTo>
                  <a:pt x="0" y="45720"/>
                </a:lnTo>
                <a:lnTo>
                  <a:pt x="3104388" y="45720"/>
                </a:lnTo>
                <a:lnTo>
                  <a:pt x="310438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3150107" y="1295400"/>
            <a:ext cx="3104515" cy="45720"/>
          </a:xfrm>
          <a:custGeom>
            <a:avLst/>
            <a:gdLst/>
            <a:ahLst/>
            <a:cxnLst/>
            <a:rect l="l" t="t" r="r" b="b"/>
            <a:pathLst>
              <a:path w="3104515" h="45719">
                <a:moveTo>
                  <a:pt x="3104388" y="0"/>
                </a:moveTo>
                <a:lnTo>
                  <a:pt x="0" y="0"/>
                </a:lnTo>
                <a:lnTo>
                  <a:pt x="0" y="45720"/>
                </a:lnTo>
                <a:lnTo>
                  <a:pt x="3104388" y="45720"/>
                </a:lnTo>
                <a:lnTo>
                  <a:pt x="3104388" y="0"/>
                </a:lnTo>
                <a:close/>
              </a:path>
            </a:pathLst>
          </a:custGeom>
          <a:solidFill>
            <a:srgbClr val="75C1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0" y="1295400"/>
            <a:ext cx="3150235" cy="45720"/>
          </a:xfrm>
          <a:custGeom>
            <a:avLst/>
            <a:gdLst/>
            <a:ahLst/>
            <a:cxnLst/>
            <a:rect l="l" t="t" r="r" b="b"/>
            <a:pathLst>
              <a:path w="3150235" h="45719">
                <a:moveTo>
                  <a:pt x="3150108" y="0"/>
                </a:moveTo>
                <a:lnTo>
                  <a:pt x="0" y="0"/>
                </a:lnTo>
                <a:lnTo>
                  <a:pt x="0" y="45720"/>
                </a:lnTo>
                <a:lnTo>
                  <a:pt x="3150108" y="45720"/>
                </a:lnTo>
                <a:lnTo>
                  <a:pt x="3150108" y="0"/>
                </a:lnTo>
                <a:close/>
              </a:path>
            </a:pathLst>
          </a:custGeom>
          <a:solidFill>
            <a:srgbClr val="FAAE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6242303" y="1295400"/>
            <a:ext cx="3104515" cy="45720"/>
          </a:xfrm>
          <a:custGeom>
            <a:avLst/>
            <a:gdLst/>
            <a:ahLst/>
            <a:cxnLst/>
            <a:rect l="l" t="t" r="r" b="b"/>
            <a:pathLst>
              <a:path w="3104515" h="45719">
                <a:moveTo>
                  <a:pt x="3104388" y="0"/>
                </a:moveTo>
                <a:lnTo>
                  <a:pt x="0" y="0"/>
                </a:lnTo>
                <a:lnTo>
                  <a:pt x="0" y="45720"/>
                </a:lnTo>
                <a:lnTo>
                  <a:pt x="3104388" y="45720"/>
                </a:lnTo>
                <a:lnTo>
                  <a:pt x="310438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0" y="3352800"/>
            <a:ext cx="11582400" cy="2743200"/>
          </a:xfrm>
          <a:custGeom>
            <a:avLst/>
            <a:gdLst/>
            <a:ahLst/>
            <a:cxnLst/>
            <a:rect l="l" t="t" r="r" b="b"/>
            <a:pathLst>
              <a:path w="11582400" h="2743200">
                <a:moveTo>
                  <a:pt x="11582400" y="0"/>
                </a:moveTo>
                <a:lnTo>
                  <a:pt x="0" y="0"/>
                </a:lnTo>
                <a:lnTo>
                  <a:pt x="0" y="2743200"/>
                </a:lnTo>
                <a:lnTo>
                  <a:pt x="11582400" y="2743200"/>
                </a:lnTo>
                <a:lnTo>
                  <a:pt x="11582400" y="0"/>
                </a:lnTo>
                <a:close/>
              </a:path>
            </a:pathLst>
          </a:custGeom>
          <a:solidFill>
            <a:srgbClr val="0F11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3860291" y="6096000"/>
            <a:ext cx="3862070" cy="76200"/>
          </a:xfrm>
          <a:custGeom>
            <a:avLst/>
            <a:gdLst/>
            <a:ahLst/>
            <a:cxnLst/>
            <a:rect l="l" t="t" r="r" b="b"/>
            <a:pathLst>
              <a:path w="3862070" h="76200">
                <a:moveTo>
                  <a:pt x="3861816" y="0"/>
                </a:moveTo>
                <a:lnTo>
                  <a:pt x="0" y="0"/>
                </a:lnTo>
                <a:lnTo>
                  <a:pt x="0" y="76200"/>
                </a:lnTo>
                <a:lnTo>
                  <a:pt x="3861816" y="76200"/>
                </a:lnTo>
                <a:lnTo>
                  <a:pt x="3861816" y="0"/>
                </a:lnTo>
                <a:close/>
              </a:path>
            </a:pathLst>
          </a:custGeom>
          <a:solidFill>
            <a:srgbClr val="76C2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0" y="6096000"/>
            <a:ext cx="3860800" cy="76200"/>
          </a:xfrm>
          <a:custGeom>
            <a:avLst/>
            <a:gdLst/>
            <a:ahLst/>
            <a:cxnLst/>
            <a:rect l="l" t="t" r="r" b="b"/>
            <a:pathLst>
              <a:path w="3860800" h="76200">
                <a:moveTo>
                  <a:pt x="3860291" y="0"/>
                </a:moveTo>
                <a:lnTo>
                  <a:pt x="0" y="0"/>
                </a:lnTo>
                <a:lnTo>
                  <a:pt x="0" y="76200"/>
                </a:lnTo>
                <a:lnTo>
                  <a:pt x="3860291" y="76200"/>
                </a:lnTo>
                <a:lnTo>
                  <a:pt x="3860291" y="0"/>
                </a:lnTo>
                <a:close/>
              </a:path>
            </a:pathLst>
          </a:custGeom>
          <a:solidFill>
            <a:srgbClr val="FBAF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7722107" y="6096000"/>
            <a:ext cx="3860800" cy="76200"/>
          </a:xfrm>
          <a:custGeom>
            <a:avLst/>
            <a:gdLst/>
            <a:ahLst/>
            <a:cxnLst/>
            <a:rect l="l" t="t" r="r" b="b"/>
            <a:pathLst>
              <a:path w="3860800" h="76200">
                <a:moveTo>
                  <a:pt x="3860292" y="0"/>
                </a:moveTo>
                <a:lnTo>
                  <a:pt x="0" y="0"/>
                </a:lnTo>
                <a:lnTo>
                  <a:pt x="0" y="76200"/>
                </a:lnTo>
                <a:lnTo>
                  <a:pt x="3860292" y="76200"/>
                </a:lnTo>
                <a:lnTo>
                  <a:pt x="386029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bg object 3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107" y="3352800"/>
            <a:ext cx="2743200" cy="19796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175248" y="6550152"/>
            <a:ext cx="3103245" cy="48895"/>
          </a:xfrm>
          <a:custGeom>
            <a:avLst/>
            <a:gdLst/>
            <a:ahLst/>
            <a:cxnLst/>
            <a:rect l="l" t="t" r="r" b="b"/>
            <a:pathLst>
              <a:path w="3103245" h="48895">
                <a:moveTo>
                  <a:pt x="3102863" y="0"/>
                </a:moveTo>
                <a:lnTo>
                  <a:pt x="0" y="0"/>
                </a:lnTo>
                <a:lnTo>
                  <a:pt x="0" y="48768"/>
                </a:lnTo>
                <a:lnTo>
                  <a:pt x="3102863" y="48768"/>
                </a:lnTo>
                <a:lnTo>
                  <a:pt x="3102863" y="0"/>
                </a:lnTo>
                <a:close/>
              </a:path>
            </a:pathLst>
          </a:custGeom>
          <a:solidFill>
            <a:srgbClr val="75C1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9211055" y="6550152"/>
            <a:ext cx="2981325" cy="45720"/>
          </a:xfrm>
          <a:custGeom>
            <a:avLst/>
            <a:gdLst/>
            <a:ahLst/>
            <a:cxnLst/>
            <a:rect l="l" t="t" r="r" b="b"/>
            <a:pathLst>
              <a:path w="2981325" h="45720">
                <a:moveTo>
                  <a:pt x="2980944" y="0"/>
                </a:moveTo>
                <a:lnTo>
                  <a:pt x="0" y="0"/>
                </a:lnTo>
                <a:lnTo>
                  <a:pt x="0" y="45720"/>
                </a:lnTo>
                <a:lnTo>
                  <a:pt x="2980944" y="45720"/>
                </a:lnTo>
                <a:lnTo>
                  <a:pt x="2980944" y="0"/>
                </a:lnTo>
                <a:close/>
              </a:path>
            </a:pathLst>
          </a:custGeom>
          <a:solidFill>
            <a:srgbClr val="E11B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2778251" y="6550152"/>
            <a:ext cx="3442970" cy="48895"/>
          </a:xfrm>
          <a:custGeom>
            <a:avLst/>
            <a:gdLst/>
            <a:ahLst/>
            <a:cxnLst/>
            <a:rect l="l" t="t" r="r" b="b"/>
            <a:pathLst>
              <a:path w="3442970" h="48895">
                <a:moveTo>
                  <a:pt x="3442716" y="0"/>
                </a:moveTo>
                <a:lnTo>
                  <a:pt x="0" y="0"/>
                </a:lnTo>
                <a:lnTo>
                  <a:pt x="0" y="48768"/>
                </a:lnTo>
                <a:lnTo>
                  <a:pt x="3442716" y="48768"/>
                </a:lnTo>
                <a:lnTo>
                  <a:pt x="3442716" y="0"/>
                </a:lnTo>
                <a:close/>
              </a:path>
            </a:pathLst>
          </a:custGeom>
          <a:solidFill>
            <a:srgbClr val="FAAE1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39200" y="1523"/>
            <a:ext cx="2924555" cy="690372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5993891" y="6553200"/>
            <a:ext cx="3106420" cy="45720"/>
          </a:xfrm>
          <a:custGeom>
            <a:avLst/>
            <a:gdLst/>
            <a:ahLst/>
            <a:cxnLst/>
            <a:rect l="l" t="t" r="r" b="b"/>
            <a:pathLst>
              <a:path w="3106420" h="45720">
                <a:moveTo>
                  <a:pt x="3105912" y="0"/>
                </a:moveTo>
                <a:lnTo>
                  <a:pt x="0" y="0"/>
                </a:lnTo>
                <a:lnTo>
                  <a:pt x="0" y="45720"/>
                </a:lnTo>
                <a:lnTo>
                  <a:pt x="3105912" y="45720"/>
                </a:lnTo>
                <a:lnTo>
                  <a:pt x="3105912" y="0"/>
                </a:lnTo>
                <a:close/>
              </a:path>
            </a:pathLst>
          </a:custGeom>
          <a:solidFill>
            <a:srgbClr val="75C1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2845307" y="6553200"/>
            <a:ext cx="3148965" cy="45720"/>
          </a:xfrm>
          <a:custGeom>
            <a:avLst/>
            <a:gdLst/>
            <a:ahLst/>
            <a:cxnLst/>
            <a:rect l="l" t="t" r="r" b="b"/>
            <a:pathLst>
              <a:path w="3148965" h="45720">
                <a:moveTo>
                  <a:pt x="3148584" y="0"/>
                </a:moveTo>
                <a:lnTo>
                  <a:pt x="0" y="0"/>
                </a:lnTo>
                <a:lnTo>
                  <a:pt x="0" y="45720"/>
                </a:lnTo>
                <a:lnTo>
                  <a:pt x="3148584" y="45720"/>
                </a:lnTo>
                <a:lnTo>
                  <a:pt x="3148584" y="0"/>
                </a:lnTo>
                <a:close/>
              </a:path>
            </a:pathLst>
          </a:custGeom>
          <a:solidFill>
            <a:srgbClr val="FAAE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9087611" y="6553200"/>
            <a:ext cx="3104515" cy="45720"/>
          </a:xfrm>
          <a:custGeom>
            <a:avLst/>
            <a:gdLst/>
            <a:ahLst/>
            <a:cxnLst/>
            <a:rect l="l" t="t" r="r" b="b"/>
            <a:pathLst>
              <a:path w="3104515" h="45720">
                <a:moveTo>
                  <a:pt x="3104388" y="0"/>
                </a:moveTo>
                <a:lnTo>
                  <a:pt x="0" y="0"/>
                </a:lnTo>
                <a:lnTo>
                  <a:pt x="0" y="45720"/>
                </a:lnTo>
                <a:lnTo>
                  <a:pt x="3104388" y="45720"/>
                </a:lnTo>
                <a:lnTo>
                  <a:pt x="310438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3150107" y="1295400"/>
            <a:ext cx="3104515" cy="45720"/>
          </a:xfrm>
          <a:custGeom>
            <a:avLst/>
            <a:gdLst/>
            <a:ahLst/>
            <a:cxnLst/>
            <a:rect l="l" t="t" r="r" b="b"/>
            <a:pathLst>
              <a:path w="3104515" h="45719">
                <a:moveTo>
                  <a:pt x="3104388" y="0"/>
                </a:moveTo>
                <a:lnTo>
                  <a:pt x="0" y="0"/>
                </a:lnTo>
                <a:lnTo>
                  <a:pt x="0" y="45720"/>
                </a:lnTo>
                <a:lnTo>
                  <a:pt x="3104388" y="45720"/>
                </a:lnTo>
                <a:lnTo>
                  <a:pt x="3104388" y="0"/>
                </a:lnTo>
                <a:close/>
              </a:path>
            </a:pathLst>
          </a:custGeom>
          <a:solidFill>
            <a:srgbClr val="75C1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0" y="1295400"/>
            <a:ext cx="3150235" cy="45720"/>
          </a:xfrm>
          <a:custGeom>
            <a:avLst/>
            <a:gdLst/>
            <a:ahLst/>
            <a:cxnLst/>
            <a:rect l="l" t="t" r="r" b="b"/>
            <a:pathLst>
              <a:path w="3150235" h="45719">
                <a:moveTo>
                  <a:pt x="3150108" y="0"/>
                </a:moveTo>
                <a:lnTo>
                  <a:pt x="0" y="0"/>
                </a:lnTo>
                <a:lnTo>
                  <a:pt x="0" y="45720"/>
                </a:lnTo>
                <a:lnTo>
                  <a:pt x="3150108" y="45720"/>
                </a:lnTo>
                <a:lnTo>
                  <a:pt x="3150108" y="0"/>
                </a:lnTo>
                <a:close/>
              </a:path>
            </a:pathLst>
          </a:custGeom>
          <a:solidFill>
            <a:srgbClr val="FAAE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6242303" y="1295400"/>
            <a:ext cx="3104515" cy="45720"/>
          </a:xfrm>
          <a:custGeom>
            <a:avLst/>
            <a:gdLst/>
            <a:ahLst/>
            <a:cxnLst/>
            <a:rect l="l" t="t" r="r" b="b"/>
            <a:pathLst>
              <a:path w="3104515" h="45719">
                <a:moveTo>
                  <a:pt x="3104388" y="0"/>
                </a:moveTo>
                <a:lnTo>
                  <a:pt x="0" y="0"/>
                </a:lnTo>
                <a:lnTo>
                  <a:pt x="0" y="45720"/>
                </a:lnTo>
                <a:lnTo>
                  <a:pt x="3104388" y="45720"/>
                </a:lnTo>
                <a:lnTo>
                  <a:pt x="310438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84733" y="424941"/>
            <a:ext cx="11222532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006EB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92100" y="1618615"/>
            <a:ext cx="11607800" cy="1946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2022MT13057@wilp.bits-pilani.ac.in" TargetMode="Externa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youtu.be/vAciqYa3IDs" TargetMode="External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khitgatagat/flutter_todo_app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likhitgatagat/flutter_todo_app/blob/main/lib/main.dart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3255" y="5217748"/>
            <a:ext cx="1675764" cy="523861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2900" b="1" spc="-15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900" b="1" spc="-16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900" b="1" spc="-15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9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900" b="1" spc="-2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-16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900" spc="-155" dirty="0">
                <a:solidFill>
                  <a:srgbClr val="FFFFFF"/>
                </a:solidFill>
                <a:latin typeface="Arial MT"/>
                <a:cs typeface="Arial MT"/>
              </a:rPr>
              <a:t>ilan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endParaRPr sz="29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75940" y="3644849"/>
            <a:ext cx="816826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b="1" dirty="0">
                <a:solidFill>
                  <a:srgbClr val="FFFFFF"/>
                </a:solidFill>
                <a:latin typeface="Arial"/>
                <a:cs typeface="Arial"/>
              </a:rPr>
              <a:t>Cross-Platform Application</a:t>
            </a:r>
            <a:r>
              <a:rPr sz="32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3200" b="1" spc="-5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17993" y="4477588"/>
            <a:ext cx="4060825" cy="990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98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Submitted by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lang="en-US"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FFFFFF"/>
                </a:solidFill>
                <a:latin typeface="Calibri"/>
                <a:cs typeface="Calibri"/>
              </a:rPr>
              <a:t>Likhit Gatagat</a:t>
            </a:r>
            <a:endParaRPr sz="1800" dirty="0">
              <a:latin typeface="Calibri"/>
              <a:cs typeface="Calibri"/>
            </a:endParaRPr>
          </a:p>
          <a:p>
            <a:pPr marR="5715" algn="r">
              <a:lnSpc>
                <a:spcPts val="18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2022</a:t>
            </a:r>
            <a:r>
              <a:rPr lang="en-US" spc="-5" dirty="0">
                <a:solidFill>
                  <a:srgbClr val="FFFFFF"/>
                </a:solidFill>
                <a:latin typeface="Calibri"/>
                <a:cs typeface="Calibri"/>
              </a:rPr>
              <a:t>MT</a:t>
            </a:r>
            <a:r>
              <a:rPr lang="en-US" sz="1800" spc="-5" dirty="0">
                <a:solidFill>
                  <a:srgbClr val="FFFFFF"/>
                </a:solidFill>
                <a:latin typeface="Calibri"/>
                <a:cs typeface="Calibri"/>
              </a:rPr>
              <a:t>13057</a:t>
            </a:r>
            <a:endParaRPr sz="1800" dirty="0">
              <a:latin typeface="Calibri"/>
              <a:cs typeface="Calibri"/>
            </a:endParaRPr>
          </a:p>
          <a:p>
            <a:pPr marL="12700" marR="5080" indent="2494915">
              <a:lnSpc>
                <a:spcPts val="1800"/>
              </a:lnSpc>
              <a:spcBef>
                <a:spcPts val="18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Bits,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Pilani,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WILP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Email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lang="en-US"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18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2022MT13057@wilp.bits-pilani.ac.in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65000" y="6313728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88888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38600" y="5741609"/>
            <a:ext cx="58674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800" spc="-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SEZG585/SSZG585</a:t>
            </a:r>
            <a:r>
              <a:rPr lang="en-IN" sz="1800" spc="-20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 </a:t>
            </a:r>
            <a:r>
              <a:rPr lang="en-IN" spc="-1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Cross-Platform Application Development</a:t>
            </a:r>
            <a:endParaRPr lang="en-IN" sz="1800" dirty="0">
              <a:solidFill>
                <a:schemeClr val="bg1">
                  <a:lumMod val="9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6899" y="6351219"/>
            <a:ext cx="197904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-35" dirty="0">
                <a:latin typeface="Calibri"/>
                <a:cs typeface="Calibri"/>
              </a:rPr>
              <a:t>November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lang="en-US" b="1" spc="-35" dirty="0">
                <a:latin typeface="Calibri"/>
                <a:cs typeface="Calibri"/>
              </a:rPr>
              <a:t>17</a:t>
            </a:r>
            <a:r>
              <a:rPr sz="1800" b="1" dirty="0">
                <a:latin typeface="Calibri"/>
                <a:cs typeface="Calibri"/>
              </a:rPr>
              <a:t>,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2023</a:t>
            </a:r>
            <a:endParaRPr sz="1800" b="1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45" dirty="0"/>
              <a:t>Creating TODO flutter project</a:t>
            </a:r>
            <a:endParaRPr spc="-5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1B567F-354F-B284-80D6-26BA4DD3E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6934200" cy="6093976"/>
          </a:xfrm>
        </p:spPr>
        <p:txBody>
          <a:bodyPr/>
          <a:lstStyle/>
          <a:p>
            <a:pPr algn="l"/>
            <a:r>
              <a:rPr lang="en-US" i="0" dirty="0">
                <a:solidFill>
                  <a:srgbClr val="424242"/>
                </a:solidFill>
                <a:effectLst/>
                <a:latin typeface="Raleway" pitchFamily="2" charset="0"/>
              </a:rPr>
              <a:t>Run the project, and the app will load as shown in the image.</a:t>
            </a:r>
          </a:p>
          <a:p>
            <a:pPr algn="l"/>
            <a:endParaRPr lang="en-US" dirty="0">
              <a:solidFill>
                <a:srgbClr val="424242"/>
              </a:solidFill>
              <a:latin typeface="Raleway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i="0" dirty="0" err="1">
                <a:solidFill>
                  <a:srgbClr val="424242"/>
                </a:solidFill>
                <a:effectLst/>
                <a:latin typeface="Raleway" pitchFamily="2" charset="0"/>
              </a:rPr>
              <a:t>Todo</a:t>
            </a:r>
            <a:r>
              <a:rPr lang="en-US" i="0" dirty="0">
                <a:solidFill>
                  <a:srgbClr val="424242"/>
                </a:solidFill>
                <a:effectLst/>
                <a:latin typeface="Raleway" pitchFamily="2" charset="0"/>
              </a:rPr>
              <a:t> front-end app will make a call to Back4App and get the list of tasks.</a:t>
            </a:r>
          </a:p>
          <a:p>
            <a:pPr algn="l"/>
            <a:endParaRPr lang="en-US" i="0" dirty="0">
              <a:solidFill>
                <a:srgbClr val="424242"/>
              </a:solidFill>
              <a:effectLst/>
              <a:latin typeface="Raleway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424242"/>
                </a:solidFill>
                <a:latin typeface="Raleway" pitchFamily="2" charset="0"/>
              </a:rPr>
              <a:t>If a task is marked as done, it will be shown with a green tick mark.</a:t>
            </a:r>
          </a:p>
          <a:p>
            <a:pPr algn="l"/>
            <a:endParaRPr lang="en-US" dirty="0">
              <a:solidFill>
                <a:srgbClr val="424242"/>
              </a:solidFill>
              <a:latin typeface="Raleway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424242"/>
                </a:solidFill>
                <a:latin typeface="Raleway" pitchFamily="2" charset="0"/>
              </a:rPr>
              <a:t>If the task is pending, it will be shown as a </a:t>
            </a:r>
            <a:r>
              <a:rPr lang="en-US" dirty="0" err="1">
                <a:solidFill>
                  <a:srgbClr val="424242"/>
                </a:solidFill>
                <a:latin typeface="Raleway" pitchFamily="2" charset="0"/>
              </a:rPr>
              <a:t>todo</a:t>
            </a:r>
            <a:r>
              <a:rPr lang="en-US" dirty="0">
                <a:solidFill>
                  <a:srgbClr val="424242"/>
                </a:solidFill>
                <a:latin typeface="Raleway" pitchFamily="2" charset="0"/>
              </a:rPr>
              <a:t> mark.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US" dirty="0">
              <a:solidFill>
                <a:srgbClr val="424242"/>
              </a:solidFill>
              <a:latin typeface="Raleway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424242"/>
                </a:solidFill>
                <a:latin typeface="Raleway" pitchFamily="2" charset="0"/>
              </a:rPr>
              <a:t>User can mark a task as done by clicking the checkbox true.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US" dirty="0">
              <a:solidFill>
                <a:srgbClr val="424242"/>
              </a:solidFill>
              <a:latin typeface="Raleway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424242"/>
                </a:solidFill>
                <a:latin typeface="Raleway" pitchFamily="2" charset="0"/>
              </a:rPr>
              <a:t>The user can remove the task from the list by deleting it.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US" dirty="0">
              <a:solidFill>
                <a:srgbClr val="424242"/>
              </a:solidFill>
              <a:latin typeface="Raleway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424242"/>
                </a:solidFill>
                <a:latin typeface="Raleway" pitchFamily="2" charset="0"/>
              </a:rPr>
              <a:t>User can add a new task by adding text in the “New </a:t>
            </a:r>
            <a:r>
              <a:rPr lang="en-US" dirty="0" err="1">
                <a:solidFill>
                  <a:srgbClr val="424242"/>
                </a:solidFill>
                <a:latin typeface="Raleway" pitchFamily="2" charset="0"/>
              </a:rPr>
              <a:t>Todo</a:t>
            </a:r>
            <a:r>
              <a:rPr lang="en-US" dirty="0">
                <a:solidFill>
                  <a:srgbClr val="424242"/>
                </a:solidFill>
                <a:latin typeface="Raleway" pitchFamily="2" charset="0"/>
              </a:rPr>
              <a:t>” text box and clicking the “Add” button.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US" dirty="0">
              <a:solidFill>
                <a:srgbClr val="424242"/>
              </a:solidFill>
              <a:latin typeface="Raleway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US" i="0" dirty="0">
              <a:solidFill>
                <a:srgbClr val="424242"/>
              </a:solidFill>
              <a:effectLst/>
              <a:latin typeface="Raleway" pitchFamily="2" charset="0"/>
            </a:endParaRPr>
          </a:p>
          <a:p>
            <a:endParaRPr lang="en-US" dirty="0">
              <a:latin typeface="Raleway" pitchFamily="2" charset="0"/>
            </a:endParaRPr>
          </a:p>
          <a:p>
            <a:endParaRPr lang="en-US" dirty="0">
              <a:latin typeface="Raleway" pitchFamily="2" charset="0"/>
            </a:endParaRPr>
          </a:p>
          <a:p>
            <a:endParaRPr lang="en-US" i="1" dirty="0"/>
          </a:p>
          <a:p>
            <a:endParaRPr lang="en-US" i="1" dirty="0"/>
          </a:p>
        </p:txBody>
      </p:sp>
      <p:pic>
        <p:nvPicPr>
          <p:cNvPr id="12" name="Content Placeholder 11" descr="A screenshot of a phone&#10;&#10;Description automatically generated">
            <a:extLst>
              <a:ext uri="{FF2B5EF4-FFF2-40B4-BE49-F238E27FC236}">
                <a16:creationId xmlns:a16="http://schemas.microsoft.com/office/drawing/2014/main" id="{2C023CF7-EE60-7B03-42D0-249012220B86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425" y="1577975"/>
            <a:ext cx="2312113" cy="4525963"/>
          </a:xfrm>
        </p:spPr>
      </p:pic>
    </p:spTree>
    <p:extLst>
      <p:ext uri="{BB962C8B-B14F-4D97-AF65-F5344CB8AC3E}">
        <p14:creationId xmlns:p14="http://schemas.microsoft.com/office/powerpoint/2010/main" val="1769881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45" dirty="0"/>
              <a:t>Important Code Snippet</a:t>
            </a:r>
            <a:endParaRPr spc="-5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1B567F-354F-B284-80D6-26BA4DD3E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5262979"/>
          </a:xfrm>
        </p:spPr>
        <p:txBody>
          <a:bodyPr/>
          <a:lstStyle/>
          <a:p>
            <a:pPr algn="l"/>
            <a:r>
              <a:rPr lang="en-US" i="0" dirty="0">
                <a:solidFill>
                  <a:srgbClr val="424242"/>
                </a:solidFill>
                <a:effectLst/>
                <a:latin typeface="Raleway" pitchFamily="2" charset="0"/>
              </a:rPr>
              <a:t>Code for Create Object</a:t>
            </a:r>
          </a:p>
          <a:p>
            <a:pPr algn="l"/>
            <a:endParaRPr lang="en-US" dirty="0">
              <a:solidFill>
                <a:srgbClr val="424242"/>
              </a:solidFill>
              <a:latin typeface="Raleway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dirty="0">
                <a:solidFill>
                  <a:srgbClr val="424242"/>
                </a:solidFill>
                <a:latin typeface="Raleway" pitchFamily="2" charset="0"/>
              </a:rPr>
              <a:t>The create function will create a new Task with the title and done status equal to false.</a:t>
            </a:r>
          </a:p>
          <a:p>
            <a:pPr algn="l"/>
            <a:endParaRPr lang="en-IN" dirty="0">
              <a:solidFill>
                <a:srgbClr val="424242"/>
              </a:solidFill>
              <a:latin typeface="Raleway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dirty="0">
                <a:solidFill>
                  <a:srgbClr val="424242"/>
                </a:solidFill>
                <a:latin typeface="Raleway" pitchFamily="2" charset="0"/>
              </a:rPr>
              <a:t>Make a new instance of the Parse </a:t>
            </a:r>
            <a:r>
              <a:rPr lang="en-IN" dirty="0" err="1">
                <a:solidFill>
                  <a:srgbClr val="424242"/>
                </a:solidFill>
                <a:latin typeface="Raleway" pitchFamily="2" charset="0"/>
              </a:rPr>
              <a:t>Todo</a:t>
            </a:r>
            <a:r>
              <a:rPr lang="en-IN" dirty="0">
                <a:solidFill>
                  <a:srgbClr val="424242"/>
                </a:solidFill>
                <a:latin typeface="Raleway" pitchFamily="2" charset="0"/>
              </a:rPr>
              <a:t> class with the command </a:t>
            </a:r>
            <a:r>
              <a:rPr lang="en-IN" dirty="0" err="1">
                <a:solidFill>
                  <a:srgbClr val="424242"/>
                </a:solidFill>
                <a:latin typeface="Raleway" pitchFamily="2" charset="0"/>
              </a:rPr>
              <a:t>ParseObject</a:t>
            </a:r>
            <a:r>
              <a:rPr lang="en-IN" dirty="0">
                <a:solidFill>
                  <a:srgbClr val="424242"/>
                </a:solidFill>
                <a:latin typeface="Raleway" pitchFamily="2" charset="0"/>
              </a:rPr>
              <a:t>('</a:t>
            </a:r>
            <a:r>
              <a:rPr lang="en-IN" dirty="0" err="1">
                <a:solidFill>
                  <a:srgbClr val="424242"/>
                </a:solidFill>
                <a:latin typeface="Raleway" pitchFamily="2" charset="0"/>
              </a:rPr>
              <a:t>Todo</a:t>
            </a:r>
            <a:r>
              <a:rPr lang="en-IN" dirty="0">
                <a:solidFill>
                  <a:srgbClr val="424242"/>
                </a:solidFill>
                <a:latin typeface="Raleway" pitchFamily="2" charset="0"/>
              </a:rPr>
              <a:t>’).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IN" dirty="0">
              <a:solidFill>
                <a:srgbClr val="424242"/>
              </a:solidFill>
              <a:latin typeface="Raleway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dirty="0">
                <a:solidFill>
                  <a:srgbClr val="424242"/>
                </a:solidFill>
                <a:latin typeface="Raleway" pitchFamily="2" charset="0"/>
              </a:rPr>
              <a:t>Use the set function to set the parameters for this object.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IN" dirty="0">
              <a:solidFill>
                <a:srgbClr val="424242"/>
              </a:solidFill>
              <a:latin typeface="Raleway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dirty="0">
                <a:solidFill>
                  <a:srgbClr val="424242"/>
                </a:solidFill>
                <a:latin typeface="Raleway" pitchFamily="2" charset="0"/>
              </a:rPr>
              <a:t>Call the save function, which will effectively register the task to your database in the Parse Dashboard.</a:t>
            </a:r>
            <a:endParaRPr lang="en-US" dirty="0">
              <a:solidFill>
                <a:srgbClr val="424242"/>
              </a:solidFill>
              <a:latin typeface="Raleway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US" i="0" dirty="0">
              <a:solidFill>
                <a:srgbClr val="424242"/>
              </a:solidFill>
              <a:effectLst/>
              <a:latin typeface="Raleway" pitchFamily="2" charset="0"/>
            </a:endParaRPr>
          </a:p>
          <a:p>
            <a:endParaRPr lang="en-US" dirty="0">
              <a:latin typeface="Raleway" pitchFamily="2" charset="0"/>
            </a:endParaRPr>
          </a:p>
          <a:p>
            <a:endParaRPr lang="en-US" dirty="0">
              <a:latin typeface="Raleway" pitchFamily="2" charset="0"/>
            </a:endParaRPr>
          </a:p>
          <a:p>
            <a:endParaRPr lang="en-US" i="1" dirty="0"/>
          </a:p>
          <a:p>
            <a:endParaRPr lang="en-US" i="1" dirty="0"/>
          </a:p>
        </p:txBody>
      </p:sp>
      <p:pic>
        <p:nvPicPr>
          <p:cNvPr id="10" name="Content Placeholder 9" descr="A black screen with colorful text&#10;&#10;Description automatically generated">
            <a:extLst>
              <a:ext uri="{FF2B5EF4-FFF2-40B4-BE49-F238E27FC236}">
                <a16:creationId xmlns:a16="http://schemas.microsoft.com/office/drawing/2014/main" id="{06AFC921-8C5E-2ED8-A8D4-70041CB5ECD3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563" y="3439703"/>
            <a:ext cx="5303837" cy="802506"/>
          </a:xfrm>
        </p:spPr>
      </p:pic>
    </p:spTree>
    <p:extLst>
      <p:ext uri="{BB962C8B-B14F-4D97-AF65-F5344CB8AC3E}">
        <p14:creationId xmlns:p14="http://schemas.microsoft.com/office/powerpoint/2010/main" val="43886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45" dirty="0"/>
              <a:t>Important Code Snippet</a:t>
            </a:r>
            <a:endParaRPr spc="-5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1B567F-354F-B284-80D6-26BA4DD3E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5539978"/>
          </a:xfrm>
        </p:spPr>
        <p:txBody>
          <a:bodyPr/>
          <a:lstStyle/>
          <a:p>
            <a:pPr algn="l"/>
            <a:r>
              <a:rPr lang="en-US" i="0" dirty="0">
                <a:solidFill>
                  <a:srgbClr val="424242"/>
                </a:solidFill>
                <a:effectLst/>
                <a:latin typeface="Raleway" pitchFamily="2" charset="0"/>
              </a:rPr>
              <a:t>Code for Read Object</a:t>
            </a:r>
          </a:p>
          <a:p>
            <a:pPr algn="l"/>
            <a:endParaRPr lang="en-US" dirty="0">
              <a:solidFill>
                <a:srgbClr val="424242"/>
              </a:solidFill>
              <a:latin typeface="Raleway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dirty="0">
                <a:solidFill>
                  <a:srgbClr val="424242"/>
                </a:solidFill>
                <a:latin typeface="Raleway" pitchFamily="2" charset="0"/>
              </a:rPr>
              <a:t>The read function is responsible for querying the database and returning the list of objects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IN" dirty="0">
              <a:solidFill>
                <a:srgbClr val="424242"/>
              </a:solidFill>
              <a:latin typeface="Raleway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dirty="0">
                <a:solidFill>
                  <a:srgbClr val="424242"/>
                </a:solidFill>
                <a:latin typeface="Raleway" pitchFamily="2" charset="0"/>
              </a:rPr>
              <a:t>Create an instance of Parse’s Query class.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IN" dirty="0">
              <a:solidFill>
                <a:srgbClr val="424242"/>
              </a:solidFill>
              <a:latin typeface="Raleway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dirty="0">
                <a:solidFill>
                  <a:srgbClr val="424242"/>
                </a:solidFill>
                <a:latin typeface="Raleway" pitchFamily="2" charset="0"/>
              </a:rPr>
              <a:t>Do a Query search method using the query() method.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IN" dirty="0">
              <a:solidFill>
                <a:srgbClr val="424242"/>
              </a:solidFill>
              <a:latin typeface="Raleway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dirty="0">
                <a:solidFill>
                  <a:srgbClr val="424242"/>
                </a:solidFill>
                <a:latin typeface="Raleway" pitchFamily="2" charset="0"/>
              </a:rPr>
              <a:t>If the operations succeed, a list of </a:t>
            </a:r>
            <a:r>
              <a:rPr lang="en-IN" dirty="0" err="1">
                <a:solidFill>
                  <a:srgbClr val="424242"/>
                </a:solidFill>
                <a:latin typeface="Raleway" pitchFamily="2" charset="0"/>
              </a:rPr>
              <a:t>Todo</a:t>
            </a:r>
            <a:r>
              <a:rPr lang="en-IN" dirty="0">
                <a:solidFill>
                  <a:srgbClr val="424242"/>
                </a:solidFill>
                <a:latin typeface="Raleway" pitchFamily="2" charset="0"/>
              </a:rPr>
              <a:t> objects will be returned. If no object is found, the success property is false, and the results are null.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US" dirty="0">
              <a:solidFill>
                <a:srgbClr val="424242"/>
              </a:solidFill>
              <a:latin typeface="Raleway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US" i="0" dirty="0">
              <a:solidFill>
                <a:srgbClr val="424242"/>
              </a:solidFill>
              <a:effectLst/>
              <a:latin typeface="Raleway" pitchFamily="2" charset="0"/>
            </a:endParaRPr>
          </a:p>
          <a:p>
            <a:endParaRPr lang="en-US" dirty="0">
              <a:latin typeface="Raleway" pitchFamily="2" charset="0"/>
            </a:endParaRPr>
          </a:p>
          <a:p>
            <a:endParaRPr lang="en-US" dirty="0">
              <a:latin typeface="Raleway" pitchFamily="2" charset="0"/>
            </a:endParaRPr>
          </a:p>
          <a:p>
            <a:endParaRPr lang="en-US" i="1" dirty="0"/>
          </a:p>
          <a:p>
            <a:endParaRPr lang="en-US" i="1" dirty="0"/>
          </a:p>
        </p:txBody>
      </p:sp>
      <p:pic>
        <p:nvPicPr>
          <p:cNvPr id="8" name="Content Placeholder 7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9672113C-4FED-04CF-7122-7411C81AF30D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163" y="2762633"/>
            <a:ext cx="4808637" cy="2156647"/>
          </a:xfrm>
        </p:spPr>
      </p:pic>
    </p:spTree>
    <p:extLst>
      <p:ext uri="{BB962C8B-B14F-4D97-AF65-F5344CB8AC3E}">
        <p14:creationId xmlns:p14="http://schemas.microsoft.com/office/powerpoint/2010/main" val="1035989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45" dirty="0"/>
              <a:t>Important Code Snippet</a:t>
            </a:r>
            <a:endParaRPr spc="-5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1B567F-354F-B284-80D6-26BA4DD3E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5816977"/>
          </a:xfrm>
        </p:spPr>
        <p:txBody>
          <a:bodyPr/>
          <a:lstStyle/>
          <a:p>
            <a:pPr algn="l"/>
            <a:r>
              <a:rPr lang="en-US" i="0" dirty="0">
                <a:solidFill>
                  <a:srgbClr val="424242"/>
                </a:solidFill>
                <a:effectLst/>
                <a:latin typeface="Raleway" pitchFamily="2" charset="0"/>
              </a:rPr>
              <a:t>Code for Update Object</a:t>
            </a:r>
          </a:p>
          <a:p>
            <a:pPr algn="l"/>
            <a:endParaRPr lang="en-US" dirty="0">
              <a:solidFill>
                <a:srgbClr val="424242"/>
              </a:solidFill>
              <a:latin typeface="Raleway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dirty="0">
                <a:solidFill>
                  <a:srgbClr val="424242"/>
                </a:solidFill>
                <a:latin typeface="Raleway" pitchFamily="2" charset="0"/>
              </a:rPr>
              <a:t>The update function is responsible for updating a task as completed or not.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US" dirty="0">
              <a:solidFill>
                <a:srgbClr val="424242"/>
              </a:solidFill>
              <a:latin typeface="Raleway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i="0" dirty="0">
                <a:solidFill>
                  <a:srgbClr val="424242"/>
                </a:solidFill>
                <a:effectLst/>
                <a:latin typeface="Raleway" pitchFamily="2" charset="0"/>
              </a:rPr>
              <a:t>Make a new instance of the Parse </a:t>
            </a:r>
            <a:r>
              <a:rPr lang="en-IN" i="0" dirty="0" err="1">
                <a:solidFill>
                  <a:srgbClr val="424242"/>
                </a:solidFill>
                <a:effectLst/>
                <a:latin typeface="Raleway" pitchFamily="2" charset="0"/>
              </a:rPr>
              <a:t>Todo</a:t>
            </a:r>
            <a:r>
              <a:rPr lang="en-IN" i="0" dirty="0">
                <a:solidFill>
                  <a:srgbClr val="424242"/>
                </a:solidFill>
                <a:effectLst/>
                <a:latin typeface="Raleway" pitchFamily="2" charset="0"/>
              </a:rPr>
              <a:t> class with the command </a:t>
            </a:r>
            <a:r>
              <a:rPr lang="en-IN" i="0" dirty="0" err="1">
                <a:solidFill>
                  <a:srgbClr val="424242"/>
                </a:solidFill>
                <a:effectLst/>
                <a:latin typeface="Raleway" pitchFamily="2" charset="0"/>
              </a:rPr>
              <a:t>ParseObject</a:t>
            </a:r>
            <a:r>
              <a:rPr lang="en-IN" i="0" dirty="0">
                <a:solidFill>
                  <a:srgbClr val="424242"/>
                </a:solidFill>
                <a:effectLst/>
                <a:latin typeface="Raleway" pitchFamily="2" charset="0"/>
              </a:rPr>
              <a:t>('</a:t>
            </a:r>
            <a:r>
              <a:rPr lang="en-IN" i="0" dirty="0" err="1">
                <a:solidFill>
                  <a:srgbClr val="424242"/>
                </a:solidFill>
                <a:effectLst/>
                <a:latin typeface="Raleway" pitchFamily="2" charset="0"/>
              </a:rPr>
              <a:t>Todo</a:t>
            </a:r>
            <a:r>
              <a:rPr lang="en-IN" i="0" dirty="0">
                <a:solidFill>
                  <a:srgbClr val="424242"/>
                </a:solidFill>
                <a:effectLst/>
                <a:latin typeface="Raleway" pitchFamily="2" charset="0"/>
              </a:rPr>
              <a:t>’).</a:t>
            </a:r>
          </a:p>
          <a:p>
            <a:pPr algn="l"/>
            <a:endParaRPr lang="en-IN" i="0" dirty="0">
              <a:solidFill>
                <a:srgbClr val="424242"/>
              </a:solidFill>
              <a:effectLst/>
              <a:latin typeface="Raleway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i="0" dirty="0">
                <a:solidFill>
                  <a:srgbClr val="424242"/>
                </a:solidFill>
                <a:effectLst/>
                <a:latin typeface="Raleway" pitchFamily="2" charset="0"/>
              </a:rPr>
              <a:t>Use the </a:t>
            </a:r>
            <a:r>
              <a:rPr lang="en-IN" i="0" dirty="0" err="1">
                <a:solidFill>
                  <a:srgbClr val="424242"/>
                </a:solidFill>
                <a:effectLst/>
                <a:latin typeface="Raleway" pitchFamily="2" charset="0"/>
              </a:rPr>
              <a:t>objectId</a:t>
            </a:r>
            <a:r>
              <a:rPr lang="en-IN" i="0" dirty="0">
                <a:solidFill>
                  <a:srgbClr val="424242"/>
                </a:solidFill>
                <a:effectLst/>
                <a:latin typeface="Raleway" pitchFamily="2" charset="0"/>
              </a:rPr>
              <a:t> property to set </a:t>
            </a:r>
            <a:r>
              <a:rPr lang="en-IN" i="0" dirty="0" err="1">
                <a:solidFill>
                  <a:srgbClr val="424242"/>
                </a:solidFill>
                <a:effectLst/>
                <a:latin typeface="Raleway" pitchFamily="2" charset="0"/>
              </a:rPr>
              <a:t>objectId</a:t>
            </a:r>
            <a:r>
              <a:rPr lang="en-IN" i="0" dirty="0">
                <a:solidFill>
                  <a:srgbClr val="424242"/>
                </a:solidFill>
                <a:effectLst/>
                <a:latin typeface="Raleway" pitchFamily="2" charset="0"/>
              </a:rPr>
              <a:t> of </a:t>
            </a:r>
            <a:r>
              <a:rPr lang="en-IN" i="0" dirty="0" err="1">
                <a:solidFill>
                  <a:srgbClr val="424242"/>
                </a:solidFill>
                <a:effectLst/>
                <a:latin typeface="Raleway" pitchFamily="2" charset="0"/>
              </a:rPr>
              <a:t>ParseObject</a:t>
            </a:r>
            <a:r>
              <a:rPr lang="en-IN" i="0" dirty="0">
                <a:solidFill>
                  <a:srgbClr val="424242"/>
                </a:solidFill>
                <a:effectLst/>
                <a:latin typeface="Raleway" pitchFamily="2" charset="0"/>
              </a:rPr>
              <a:t> that must be updated.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IN" i="0" dirty="0">
              <a:solidFill>
                <a:srgbClr val="424242"/>
              </a:solidFill>
              <a:effectLst/>
              <a:latin typeface="Raleway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i="0" dirty="0">
                <a:solidFill>
                  <a:srgbClr val="424242"/>
                </a:solidFill>
                <a:effectLst/>
                <a:latin typeface="Raleway" pitchFamily="2" charset="0"/>
              </a:rPr>
              <a:t>Use the set function to modify the parameters done your Task.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IN" i="0" dirty="0">
              <a:solidFill>
                <a:srgbClr val="424242"/>
              </a:solidFill>
              <a:effectLst/>
              <a:latin typeface="Raleway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i="0" dirty="0">
                <a:solidFill>
                  <a:srgbClr val="424242"/>
                </a:solidFill>
                <a:effectLst/>
                <a:latin typeface="Raleway" pitchFamily="2" charset="0"/>
              </a:rPr>
              <a:t>Call the save function, which will push the changes on the task to your database in the Parse Dashboard.</a:t>
            </a:r>
            <a:endParaRPr lang="en-US" i="0" dirty="0">
              <a:solidFill>
                <a:srgbClr val="424242"/>
              </a:solidFill>
              <a:effectLst/>
              <a:latin typeface="Raleway" pitchFamily="2" charset="0"/>
            </a:endParaRPr>
          </a:p>
          <a:p>
            <a:endParaRPr lang="en-US" dirty="0">
              <a:latin typeface="Raleway" pitchFamily="2" charset="0"/>
            </a:endParaRPr>
          </a:p>
          <a:p>
            <a:endParaRPr lang="en-US" dirty="0">
              <a:latin typeface="Raleway" pitchFamily="2" charset="0"/>
            </a:endParaRPr>
          </a:p>
          <a:p>
            <a:endParaRPr lang="en-US" i="1" dirty="0"/>
          </a:p>
          <a:p>
            <a:endParaRPr lang="en-US" i="1" dirty="0"/>
          </a:p>
        </p:txBody>
      </p:sp>
      <p:pic>
        <p:nvPicPr>
          <p:cNvPr id="6" name="Content Placeholder 5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B015B8D5-C577-CBEE-92B3-F88212DE5AAF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093" y="3216062"/>
            <a:ext cx="4564776" cy="1249788"/>
          </a:xfrm>
        </p:spPr>
      </p:pic>
    </p:spTree>
    <p:extLst>
      <p:ext uri="{BB962C8B-B14F-4D97-AF65-F5344CB8AC3E}">
        <p14:creationId xmlns:p14="http://schemas.microsoft.com/office/powerpoint/2010/main" val="3931580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45" dirty="0"/>
              <a:t>Important Code Snippet</a:t>
            </a:r>
            <a:endParaRPr spc="-5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1B567F-354F-B284-80D6-26BA4DD3E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985980"/>
          </a:xfrm>
        </p:spPr>
        <p:txBody>
          <a:bodyPr/>
          <a:lstStyle/>
          <a:p>
            <a:pPr algn="l"/>
            <a:r>
              <a:rPr lang="en-US" i="0" dirty="0">
                <a:solidFill>
                  <a:srgbClr val="424242"/>
                </a:solidFill>
                <a:effectLst/>
                <a:latin typeface="Raleway" pitchFamily="2" charset="0"/>
              </a:rPr>
              <a:t>Code for Delete Object</a:t>
            </a:r>
          </a:p>
          <a:p>
            <a:pPr algn="l"/>
            <a:endParaRPr lang="en-US" dirty="0">
              <a:solidFill>
                <a:srgbClr val="424242"/>
              </a:solidFill>
              <a:latin typeface="Raleway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dirty="0">
                <a:solidFill>
                  <a:srgbClr val="424242"/>
                </a:solidFill>
                <a:latin typeface="Raleway" pitchFamily="2" charset="0"/>
              </a:rPr>
              <a:t>The delete function is responsible for removing a task from the database. It is an irreversible action, which means that you should be careful while using it.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US" dirty="0">
              <a:solidFill>
                <a:srgbClr val="424242"/>
              </a:solidFill>
              <a:latin typeface="Raleway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i="0" dirty="0">
                <a:solidFill>
                  <a:srgbClr val="424242"/>
                </a:solidFill>
                <a:effectLst/>
                <a:latin typeface="Raleway" pitchFamily="2" charset="0"/>
              </a:rPr>
              <a:t>Make a new instance of the Parse </a:t>
            </a:r>
            <a:r>
              <a:rPr lang="en-IN" i="0" dirty="0" err="1">
                <a:solidFill>
                  <a:srgbClr val="424242"/>
                </a:solidFill>
                <a:effectLst/>
                <a:latin typeface="Raleway" pitchFamily="2" charset="0"/>
              </a:rPr>
              <a:t>Todo</a:t>
            </a:r>
            <a:r>
              <a:rPr lang="en-IN" i="0" dirty="0">
                <a:solidFill>
                  <a:srgbClr val="424242"/>
                </a:solidFill>
                <a:effectLst/>
                <a:latin typeface="Raleway" pitchFamily="2" charset="0"/>
              </a:rPr>
              <a:t> class with the command </a:t>
            </a:r>
            <a:r>
              <a:rPr lang="en-IN" i="0" dirty="0" err="1">
                <a:solidFill>
                  <a:srgbClr val="424242"/>
                </a:solidFill>
                <a:effectLst/>
                <a:latin typeface="Raleway" pitchFamily="2" charset="0"/>
              </a:rPr>
              <a:t>ParseObject</a:t>
            </a:r>
            <a:r>
              <a:rPr lang="en-IN" i="0" dirty="0">
                <a:solidFill>
                  <a:srgbClr val="424242"/>
                </a:solidFill>
                <a:effectLst/>
                <a:latin typeface="Raleway" pitchFamily="2" charset="0"/>
              </a:rPr>
              <a:t>('</a:t>
            </a:r>
            <a:r>
              <a:rPr lang="en-IN" i="0" dirty="0" err="1">
                <a:solidFill>
                  <a:srgbClr val="424242"/>
                </a:solidFill>
                <a:effectLst/>
                <a:latin typeface="Raleway" pitchFamily="2" charset="0"/>
              </a:rPr>
              <a:t>Todo</a:t>
            </a:r>
            <a:r>
              <a:rPr lang="en-IN" i="0" dirty="0">
                <a:solidFill>
                  <a:srgbClr val="424242"/>
                </a:solidFill>
                <a:effectLst/>
                <a:latin typeface="Raleway" pitchFamily="2" charset="0"/>
              </a:rPr>
              <a:t>’).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IN" i="0" dirty="0">
              <a:solidFill>
                <a:srgbClr val="424242"/>
              </a:solidFill>
              <a:effectLst/>
              <a:latin typeface="Raleway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i="0" dirty="0">
                <a:solidFill>
                  <a:srgbClr val="424242"/>
                </a:solidFill>
                <a:effectLst/>
                <a:latin typeface="Raleway" pitchFamily="2" charset="0"/>
              </a:rPr>
              <a:t>Use the </a:t>
            </a:r>
            <a:r>
              <a:rPr lang="en-IN" i="0" dirty="0" err="1">
                <a:solidFill>
                  <a:srgbClr val="424242"/>
                </a:solidFill>
                <a:effectLst/>
                <a:latin typeface="Raleway" pitchFamily="2" charset="0"/>
              </a:rPr>
              <a:t>objectId</a:t>
            </a:r>
            <a:r>
              <a:rPr lang="en-IN" i="0" dirty="0">
                <a:solidFill>
                  <a:srgbClr val="424242"/>
                </a:solidFill>
                <a:effectLst/>
                <a:latin typeface="Raleway" pitchFamily="2" charset="0"/>
              </a:rPr>
              <a:t> property to set the </a:t>
            </a:r>
            <a:r>
              <a:rPr lang="en-IN" i="0" dirty="0" err="1">
                <a:solidFill>
                  <a:srgbClr val="424242"/>
                </a:solidFill>
                <a:effectLst/>
                <a:latin typeface="Raleway" pitchFamily="2" charset="0"/>
              </a:rPr>
              <a:t>objectId</a:t>
            </a:r>
            <a:r>
              <a:rPr lang="en-IN" i="0" dirty="0">
                <a:solidFill>
                  <a:srgbClr val="424242"/>
                </a:solidFill>
                <a:effectLst/>
                <a:latin typeface="Raleway" pitchFamily="2" charset="0"/>
              </a:rPr>
              <a:t> of </a:t>
            </a:r>
            <a:r>
              <a:rPr lang="en-IN" i="0" dirty="0" err="1">
                <a:solidFill>
                  <a:srgbClr val="424242"/>
                </a:solidFill>
                <a:effectLst/>
                <a:latin typeface="Raleway" pitchFamily="2" charset="0"/>
              </a:rPr>
              <a:t>ParseObject</a:t>
            </a:r>
            <a:r>
              <a:rPr lang="en-IN" i="0" dirty="0">
                <a:solidFill>
                  <a:srgbClr val="424242"/>
                </a:solidFill>
                <a:effectLst/>
                <a:latin typeface="Raleway" pitchFamily="2" charset="0"/>
              </a:rPr>
              <a:t> that must be removed.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IN" i="0" dirty="0">
              <a:solidFill>
                <a:srgbClr val="424242"/>
              </a:solidFill>
              <a:effectLst/>
              <a:latin typeface="Raleway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i="0" dirty="0">
                <a:solidFill>
                  <a:srgbClr val="424242"/>
                </a:solidFill>
                <a:effectLst/>
                <a:latin typeface="Raleway" pitchFamily="2" charset="0"/>
              </a:rPr>
              <a:t>Call the delete function, which will remove the task from the database in the Parse Dashboard.</a:t>
            </a:r>
            <a:endParaRPr lang="en-US" dirty="0">
              <a:latin typeface="Raleway" pitchFamily="2" charset="0"/>
            </a:endParaRPr>
          </a:p>
          <a:p>
            <a:endParaRPr lang="en-US" dirty="0">
              <a:latin typeface="Raleway" pitchFamily="2" charset="0"/>
            </a:endParaRPr>
          </a:p>
          <a:p>
            <a:endParaRPr lang="en-US" i="1" dirty="0"/>
          </a:p>
          <a:p>
            <a:endParaRPr lang="en-US" i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015B8D5-C577-CBEE-92B3-F88212DE5AAF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8092" y="3216062"/>
            <a:ext cx="4674167" cy="1279738"/>
          </a:xfrm>
        </p:spPr>
      </p:pic>
    </p:spTree>
    <p:extLst>
      <p:ext uri="{BB962C8B-B14F-4D97-AF65-F5344CB8AC3E}">
        <p14:creationId xmlns:p14="http://schemas.microsoft.com/office/powerpoint/2010/main" val="4075689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99DA4C-AACB-E0C7-35CC-475D08043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7" name="demo" descr="MP4">
            <a:hlinkClick r:id="" action="ppaction://media"/>
            <a:extLst>
              <a:ext uri="{FF2B5EF4-FFF2-40B4-BE49-F238E27FC236}">
                <a16:creationId xmlns:a16="http://schemas.microsoft.com/office/drawing/2014/main" id="{D28DA4B8-55C0-01CB-8465-0D7F86B23BF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41550" y="1577975"/>
            <a:ext cx="2041525" cy="4525963"/>
          </a:xfrm>
        </p:spPr>
      </p:pic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E4B23E0C-C08F-22DB-B287-4296EBE2C884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230" y="1574358"/>
            <a:ext cx="2041525" cy="453672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AE9911-85B8-959A-2F3E-8B14DAE8FE47}"/>
              </a:ext>
            </a:extLst>
          </p:cNvPr>
          <p:cNvSpPr txBox="1"/>
          <p:nvPr/>
        </p:nvSpPr>
        <p:spPr>
          <a:xfrm>
            <a:off x="1828799" y="6103938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Raleway" pitchFamily="2" charset="0"/>
                <a:hlinkClick r:id="rId6"/>
              </a:rPr>
              <a:t>Click here to view the demo</a:t>
            </a:r>
            <a:endParaRPr lang="en-US" dirty="0"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11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37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99DA4C-AACB-E0C7-35CC-475D08043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 - Git Hub Link</a:t>
            </a:r>
          </a:p>
        </p:txBody>
      </p:sp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983EEB6-0362-6009-48F3-C10B5E4BA9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435893"/>
            <a:ext cx="7086600" cy="39862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909422-11EA-DFE6-E1F3-2581F1201F4B}"/>
              </a:ext>
            </a:extLst>
          </p:cNvPr>
          <p:cNvSpPr txBox="1"/>
          <p:nvPr/>
        </p:nvSpPr>
        <p:spPr>
          <a:xfrm>
            <a:off x="3429000" y="54221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https://github.com/likhitgatagat/flutter_todo_app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563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8104" y="584962"/>
            <a:ext cx="782193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dirty="0"/>
              <a:t>Flutter App to Manage Task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2146503"/>
            <a:ext cx="11192510" cy="345799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000" b="1" i="0" dirty="0">
                <a:effectLst/>
                <a:latin typeface="Raleway" pitchFamily="2" charset="0"/>
              </a:rPr>
              <a:t>Synopsis: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US" sz="2000" b="1" dirty="0">
              <a:latin typeface="Raleway" pitchFamily="2" charset="0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1600" i="0" dirty="0">
                <a:effectLst/>
                <a:latin typeface="Raleway" pitchFamily="2" charset="0"/>
              </a:rPr>
              <a:t>We </a:t>
            </a:r>
            <a:r>
              <a:rPr lang="en-IN" sz="1600" dirty="0">
                <a:latin typeface="Raleway" pitchFamily="2" charset="0"/>
              </a:rPr>
              <a:t>have implemented </a:t>
            </a:r>
            <a:r>
              <a:rPr lang="en-IN" sz="1600" i="0" dirty="0">
                <a:effectLst/>
                <a:latin typeface="Raleway" pitchFamily="2" charset="0"/>
              </a:rPr>
              <a:t>the CRUD operations </a:t>
            </a:r>
            <a:r>
              <a:rPr lang="en-IN" sz="1600" dirty="0">
                <a:latin typeface="Raleway" pitchFamily="2" charset="0"/>
              </a:rPr>
              <a:t>for</a:t>
            </a:r>
            <a:r>
              <a:rPr lang="en-IN" sz="1600" i="0" dirty="0">
                <a:effectLst/>
                <a:latin typeface="Raleway" pitchFamily="2" charset="0"/>
              </a:rPr>
              <a:t> a </a:t>
            </a:r>
            <a:r>
              <a:rPr lang="en-IN" sz="1600" i="0" dirty="0" err="1">
                <a:effectLst/>
                <a:latin typeface="Raleway" pitchFamily="2" charset="0"/>
              </a:rPr>
              <a:t>ToDo</a:t>
            </a:r>
            <a:r>
              <a:rPr lang="en-IN" sz="1600" i="0" dirty="0">
                <a:effectLst/>
                <a:latin typeface="Raleway" pitchFamily="2" charset="0"/>
              </a:rPr>
              <a:t> App to better understand Parse on Flutter. The application has a simple interface, with a text field to register a task and a list of registered tasks. We can update each task as completed or even delete the task.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IN" sz="1600" i="0" dirty="0">
              <a:effectLst/>
              <a:latin typeface="Raleway" pitchFamily="2" charset="0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1600" i="0" dirty="0">
                <a:effectLst/>
                <a:latin typeface="Raleway" pitchFamily="2" charset="0"/>
              </a:rPr>
              <a:t>We have built a </a:t>
            </a:r>
            <a:r>
              <a:rPr lang="en-IN" sz="1600" i="0" dirty="0" err="1">
                <a:effectLst/>
                <a:latin typeface="Raleway" pitchFamily="2" charset="0"/>
              </a:rPr>
              <a:t>Todo</a:t>
            </a:r>
            <a:r>
              <a:rPr lang="en-IN" sz="1600" i="0" dirty="0">
                <a:effectLst/>
                <a:latin typeface="Raleway" pitchFamily="2" charset="0"/>
              </a:rPr>
              <a:t> App that stores the tasks in the Back4App Database.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IN" sz="1600" dirty="0">
              <a:latin typeface="Raleway" pitchFamily="2" charset="0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1600" i="0" dirty="0">
                <a:effectLst/>
                <a:latin typeface="Raleway" pitchFamily="2" charset="0"/>
              </a:rPr>
              <a:t>We have performed below high-level tasks to complete the assignment.</a:t>
            </a:r>
            <a:endParaRPr lang="en-US" sz="1600" i="0" dirty="0">
              <a:effectLst/>
              <a:latin typeface="Raleway" pitchFamily="2" charset="0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1800" dirty="0">
              <a:latin typeface="Raleway" pitchFamily="2" charset="0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lang="en-IN" sz="1600" dirty="0">
                <a:solidFill>
                  <a:srgbClr val="1D2125"/>
                </a:solidFill>
                <a:latin typeface="Raleway" pitchFamily="2" charset="0"/>
              </a:rPr>
              <a:t>C</a:t>
            </a:r>
            <a:r>
              <a:rPr lang="en-IN" sz="1600" b="0" i="0" dirty="0">
                <a:solidFill>
                  <a:srgbClr val="1D2125"/>
                </a:solidFill>
                <a:effectLst/>
                <a:latin typeface="Raleway" pitchFamily="2" charset="0"/>
              </a:rPr>
              <a:t>reate a Back4App account and create a </a:t>
            </a:r>
            <a:r>
              <a:rPr lang="en-US" sz="1600" b="0" i="0" dirty="0">
                <a:solidFill>
                  <a:srgbClr val="1D2125"/>
                </a:solidFill>
                <a:effectLst/>
                <a:latin typeface="Raleway" pitchFamily="2" charset="0"/>
              </a:rPr>
              <a:t>Backend-as-a-Service to manage tasks</a:t>
            </a:r>
            <a:r>
              <a:rPr lang="en-IN" sz="1600" spc="-80" dirty="0">
                <a:latin typeface="Raleway" pitchFamily="2" charset="0"/>
                <a:cs typeface="Calibri"/>
              </a:rPr>
              <a:t>.</a:t>
            </a:r>
          </a:p>
          <a:p>
            <a:pPr marL="355600" indent="-342900">
              <a:spcBef>
                <a:spcPts val="5"/>
              </a:spcBef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lang="en-IN" sz="1600" dirty="0">
                <a:solidFill>
                  <a:srgbClr val="1D2125"/>
                </a:solidFill>
                <a:latin typeface="Raleway" pitchFamily="2" charset="0"/>
              </a:rPr>
              <a:t>C</a:t>
            </a:r>
            <a:r>
              <a:rPr lang="en-IN" sz="1600" b="0" i="0" dirty="0">
                <a:solidFill>
                  <a:srgbClr val="1D2125"/>
                </a:solidFill>
                <a:effectLst/>
                <a:latin typeface="Raleway" pitchFamily="2" charset="0"/>
              </a:rPr>
              <a:t>reate a Flutter app that connects to Back4App</a:t>
            </a:r>
            <a:r>
              <a:rPr lang="en-IN" sz="1600" spc="-80" dirty="0">
                <a:latin typeface="Raleway" pitchFamily="2" charset="0"/>
                <a:cs typeface="Calibri"/>
              </a:rPr>
              <a:t>.</a:t>
            </a: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lang="en-IN" sz="1600" dirty="0">
                <a:solidFill>
                  <a:srgbClr val="1D2125"/>
                </a:solidFill>
                <a:latin typeface="Raleway" pitchFamily="2" charset="0"/>
              </a:rPr>
              <a:t>I</a:t>
            </a:r>
            <a:r>
              <a:rPr lang="en-IN" sz="1600" b="0" i="0" dirty="0">
                <a:solidFill>
                  <a:srgbClr val="1D2125"/>
                </a:solidFill>
                <a:effectLst/>
                <a:latin typeface="Raleway" pitchFamily="2" charset="0"/>
              </a:rPr>
              <a:t>mplement the necessary functionality to create, read, update and delete the tasks</a:t>
            </a:r>
            <a:r>
              <a:rPr lang="en-IN" sz="1600" spc="-80" dirty="0">
                <a:latin typeface="Raleway" pitchFamily="2" charset="0"/>
                <a:cs typeface="Calibri"/>
              </a:rPr>
              <a:t>.</a:t>
            </a:r>
            <a:endParaRPr sz="1600" dirty="0">
              <a:latin typeface="Raleway" pitchFamily="2" charset="0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493849"/>
            <a:ext cx="8211184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lang="en-US" spc="-150" dirty="0"/>
              <a:t>Create and setup Back4App</a:t>
            </a:r>
            <a:endParaRPr spc="-100" dirty="0"/>
          </a:p>
        </p:txBody>
      </p:sp>
      <p:sp>
        <p:nvSpPr>
          <p:cNvPr id="3" name="object 3"/>
          <p:cNvSpPr txBox="1"/>
          <p:nvPr/>
        </p:nvSpPr>
        <p:spPr>
          <a:xfrm>
            <a:off x="563981" y="1544828"/>
            <a:ext cx="11017885" cy="899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1900" b="1" spc="-45" dirty="0">
                <a:latin typeface="Raleway" pitchFamily="2" charset="0"/>
                <a:cs typeface="Calibri"/>
              </a:rPr>
              <a:t>Step 1 - Create your Back4App account</a:t>
            </a:r>
            <a:endParaRPr lang="en-IN" sz="1900" b="1" spc="-25" dirty="0">
              <a:latin typeface="Raleway" pitchFamily="2" charset="0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alibri"/>
              <a:cs typeface="Calibri"/>
            </a:endParaRPr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4ACC6BBD-1376-09E1-84CA-630A21BF2D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1981200"/>
            <a:ext cx="7239000" cy="43685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493849"/>
            <a:ext cx="8211184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lang="en-US" spc="-150" dirty="0"/>
              <a:t>Create and setup Back4App</a:t>
            </a:r>
            <a:endParaRPr spc="-100" dirty="0"/>
          </a:p>
        </p:txBody>
      </p:sp>
      <p:sp>
        <p:nvSpPr>
          <p:cNvPr id="3" name="object 3"/>
          <p:cNvSpPr txBox="1"/>
          <p:nvPr/>
        </p:nvSpPr>
        <p:spPr>
          <a:xfrm>
            <a:off x="563981" y="1544828"/>
            <a:ext cx="11017885" cy="60208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1900" b="1" spc="-45" dirty="0">
                <a:latin typeface="Raleway" pitchFamily="2" charset="0"/>
                <a:cs typeface="Calibri"/>
              </a:rPr>
              <a:t>Step 2 - Create a new app</a:t>
            </a:r>
            <a:endParaRPr lang="en-US" sz="1850" dirty="0">
              <a:latin typeface="Raleway" pitchFamily="2" charset="0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CC6BBD-1376-09E1-84CA-630A21BF2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6500" y="2071502"/>
            <a:ext cx="7239000" cy="418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681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493849"/>
            <a:ext cx="8211184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lang="en-US" spc="-150" dirty="0"/>
              <a:t>Create and setup Back4App</a:t>
            </a:r>
            <a:endParaRPr spc="-100" dirty="0"/>
          </a:p>
        </p:txBody>
      </p:sp>
      <p:sp>
        <p:nvSpPr>
          <p:cNvPr id="3" name="object 3"/>
          <p:cNvSpPr txBox="1"/>
          <p:nvPr/>
        </p:nvSpPr>
        <p:spPr>
          <a:xfrm>
            <a:off x="563981" y="1544828"/>
            <a:ext cx="11017885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2000" b="0" i="0" dirty="0">
                <a:solidFill>
                  <a:srgbClr val="616161"/>
                </a:solidFill>
                <a:effectLst/>
                <a:latin typeface="Raleway" pitchFamily="2" charset="0"/>
              </a:rPr>
              <a:t>At this moment, our application backend structure is under construction</a:t>
            </a:r>
            <a:endParaRPr lang="en-US" sz="1850" dirty="0">
              <a:latin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CC6BBD-1376-09E1-84CA-630A21BF2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6500" y="2349685"/>
            <a:ext cx="7239000" cy="363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48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493849"/>
            <a:ext cx="8211184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lang="en-US" spc="-150" dirty="0"/>
              <a:t>Create and setup Back4App</a:t>
            </a:r>
            <a:endParaRPr spc="-100" dirty="0"/>
          </a:p>
        </p:txBody>
      </p:sp>
      <p:sp>
        <p:nvSpPr>
          <p:cNvPr id="3" name="object 3"/>
          <p:cNvSpPr txBox="1"/>
          <p:nvPr/>
        </p:nvSpPr>
        <p:spPr>
          <a:xfrm>
            <a:off x="563981" y="1544828"/>
            <a:ext cx="11017885" cy="8842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1900" b="1" spc="-45" dirty="0">
                <a:latin typeface="Raleway" pitchFamily="2" charset="0"/>
                <a:cs typeface="Calibri"/>
              </a:rPr>
              <a:t>Step 3 - Navigating on the Back4App Dashboard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IN" sz="1200" dirty="0">
              <a:solidFill>
                <a:srgbClr val="616161"/>
              </a:solidFill>
              <a:latin typeface="Raleway" pitchFamily="2" charset="0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1200" dirty="0">
                <a:solidFill>
                  <a:srgbClr val="616161"/>
                </a:solidFill>
                <a:latin typeface="Raleway" pitchFamily="2" charset="0"/>
              </a:rPr>
              <a:t>After creating the TODO App you will see the Dashboard. Here we can find the Database browser, cloud functions, Push Notifications and the other features available at Back4App. Create a </a:t>
            </a:r>
            <a:r>
              <a:rPr lang="en-IN" sz="1200" dirty="0" err="1">
                <a:solidFill>
                  <a:srgbClr val="616161"/>
                </a:solidFill>
                <a:latin typeface="Raleway" pitchFamily="2" charset="0"/>
              </a:rPr>
              <a:t>todo</a:t>
            </a:r>
            <a:r>
              <a:rPr lang="en-IN" sz="1200" dirty="0">
                <a:solidFill>
                  <a:srgbClr val="616161"/>
                </a:solidFill>
                <a:latin typeface="Raleway" pitchFamily="2" charset="0"/>
              </a:rPr>
              <a:t> class with task (string data type) and done (</a:t>
            </a:r>
            <a:r>
              <a:rPr lang="en-IN" sz="1200" dirty="0" err="1">
                <a:solidFill>
                  <a:srgbClr val="616161"/>
                </a:solidFill>
                <a:latin typeface="Raleway" pitchFamily="2" charset="0"/>
              </a:rPr>
              <a:t>boolean</a:t>
            </a:r>
            <a:r>
              <a:rPr lang="en-IN" sz="1200" dirty="0">
                <a:solidFill>
                  <a:srgbClr val="616161"/>
                </a:solidFill>
                <a:latin typeface="Raleway" pitchFamily="2" charset="0"/>
              </a:rPr>
              <a:t> data type) columns/member variables.</a:t>
            </a:r>
            <a:endParaRPr lang="en-US" sz="1200" dirty="0">
              <a:latin typeface="Raleway" pitchFamily="2" charset="0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CC6BBD-1376-09E1-84CA-630A21BF2D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6500" y="2590800"/>
            <a:ext cx="7239000" cy="384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13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493849"/>
            <a:ext cx="8211184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lang="en-US" spc="-150" dirty="0"/>
              <a:t>Create and setup Back4App</a:t>
            </a:r>
            <a:endParaRPr spc="-100" dirty="0"/>
          </a:p>
        </p:txBody>
      </p:sp>
      <p:sp>
        <p:nvSpPr>
          <p:cNvPr id="3" name="object 3"/>
          <p:cNvSpPr txBox="1"/>
          <p:nvPr/>
        </p:nvSpPr>
        <p:spPr>
          <a:xfrm>
            <a:off x="563981" y="1544828"/>
            <a:ext cx="11017885" cy="699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1900" b="1" spc="-45" dirty="0">
                <a:latin typeface="Raleway" pitchFamily="2" charset="0"/>
                <a:cs typeface="Calibri"/>
              </a:rPr>
              <a:t>Step 4 – App Keys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IN" sz="1200" dirty="0">
              <a:solidFill>
                <a:srgbClr val="616161"/>
              </a:solidFill>
              <a:latin typeface="Raleway" pitchFamily="2" charset="0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1200" b="0" i="0" dirty="0">
                <a:solidFill>
                  <a:srgbClr val="616161"/>
                </a:solidFill>
                <a:effectLst/>
                <a:latin typeface="Raleway" pitchFamily="2" charset="0"/>
              </a:rPr>
              <a:t>Go to the App Settings to check the App Keys which will be necessary to </a:t>
            </a:r>
            <a:r>
              <a:rPr lang="en-IN" sz="1200" dirty="0">
                <a:solidFill>
                  <a:srgbClr val="616161"/>
                </a:solidFill>
                <a:latin typeface="Raleway" pitchFamily="2" charset="0"/>
              </a:rPr>
              <a:t>connect to our TODO App’s frontend to Back4App</a:t>
            </a:r>
            <a:endParaRPr lang="en-US" sz="1200" dirty="0">
              <a:solidFill>
                <a:srgbClr val="616161"/>
              </a:solidFill>
              <a:latin typeface="Raleway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CC6BBD-1376-09E1-84CA-630A21BF2D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7401" y="2590800"/>
            <a:ext cx="7177197" cy="384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25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" y="457200"/>
            <a:ext cx="11222532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45" dirty="0"/>
              <a:t>Creating TODO flutter project</a:t>
            </a:r>
            <a:endParaRPr spc="-5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1B567F-354F-B284-80D6-26BA4DD3E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2100" y="1618615"/>
            <a:ext cx="11607800" cy="5262979"/>
          </a:xfrm>
        </p:spPr>
        <p:txBody>
          <a:bodyPr/>
          <a:lstStyle/>
          <a:p>
            <a:pPr algn="l"/>
            <a:r>
              <a:rPr lang="en-US" b="1" i="0" dirty="0">
                <a:solidFill>
                  <a:srgbClr val="424242"/>
                </a:solidFill>
                <a:effectLst/>
                <a:latin typeface="Raleway" pitchFamily="2" charset="0"/>
              </a:rPr>
              <a:t>Prerequisites</a:t>
            </a:r>
          </a:p>
          <a:p>
            <a:endParaRPr lang="en-US" dirty="0">
              <a:latin typeface="Raleway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>
                <a:latin typeface="Raleway" pitchFamily="2" charset="0"/>
              </a:rPr>
              <a:t>Flutter version 2.2.x or later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Raleway" pitchFamily="2" charset="0"/>
              </a:rPr>
              <a:t>Android Studio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>
                <a:latin typeface="Raleway" pitchFamily="2" charset="0"/>
              </a:rPr>
              <a:t>VS Code installed (with Plugins Dart and Flutter)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>
                <a:latin typeface="Raleway" pitchFamily="2" charset="0"/>
              </a:rPr>
              <a:t>A device (or virtual device) running Android or iOS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>
              <a:latin typeface="Raleway" pitchFamily="2" charset="0"/>
            </a:endParaRPr>
          </a:p>
          <a:p>
            <a:r>
              <a:rPr lang="en-IN" b="1" dirty="0">
                <a:latin typeface="Raleway" pitchFamily="2" charset="0"/>
              </a:rPr>
              <a:t>Step 1 - Creating a TODO Flutter project</a:t>
            </a:r>
          </a:p>
          <a:p>
            <a:r>
              <a:rPr lang="en-US" i="1" dirty="0">
                <a:latin typeface="Raleway" pitchFamily="2" charset="0"/>
              </a:rPr>
              <a:t>flutter create </a:t>
            </a:r>
            <a:r>
              <a:rPr lang="en-US" i="1" dirty="0" err="1">
                <a:latin typeface="Raleway" pitchFamily="2" charset="0"/>
              </a:rPr>
              <a:t>flutter_parse_todo</a:t>
            </a:r>
            <a:endParaRPr lang="en-US" i="1" dirty="0">
              <a:latin typeface="Raleway" pitchFamily="2" charset="0"/>
            </a:endParaRPr>
          </a:p>
          <a:p>
            <a:endParaRPr lang="en-US" i="1" dirty="0">
              <a:latin typeface="Raleway" pitchFamily="2" charset="0"/>
            </a:endParaRPr>
          </a:p>
          <a:p>
            <a:pPr algn="l"/>
            <a:r>
              <a:rPr lang="en-US" b="1" dirty="0">
                <a:latin typeface="Raleway" pitchFamily="2" charset="0"/>
              </a:rPr>
              <a:t>Step 2 - Installing Flutter plugin for Parse Server</a:t>
            </a:r>
          </a:p>
          <a:p>
            <a:pPr algn="l"/>
            <a:r>
              <a:rPr lang="en-US" dirty="0">
                <a:latin typeface="Raleway" pitchFamily="2" charset="0"/>
              </a:rPr>
              <a:t>A</a:t>
            </a:r>
            <a:r>
              <a:rPr lang="en-IN" dirty="0">
                <a:latin typeface="Raleway" pitchFamily="2" charset="0"/>
              </a:rPr>
              <a:t>dd the Parse to the project dependencies. Go to </a:t>
            </a:r>
            <a:r>
              <a:rPr lang="en-IN" i="1" dirty="0" err="1">
                <a:latin typeface="Raleway" pitchFamily="2" charset="0"/>
              </a:rPr>
              <a:t>pubspec.yaml</a:t>
            </a:r>
            <a:r>
              <a:rPr lang="en-IN" dirty="0">
                <a:latin typeface="Raleway" pitchFamily="2" charset="0"/>
              </a:rPr>
              <a:t> and add the following</a:t>
            </a:r>
            <a:endParaRPr lang="en-US" dirty="0">
              <a:latin typeface="Raleway" pitchFamily="2" charset="0"/>
            </a:endParaRPr>
          </a:p>
          <a:p>
            <a:endParaRPr lang="en-US" i="1" dirty="0">
              <a:latin typeface="Raleway" pitchFamily="2" charset="0"/>
            </a:endParaRPr>
          </a:p>
          <a:p>
            <a:r>
              <a:rPr lang="en-US" i="1" dirty="0">
                <a:latin typeface="Raleway" pitchFamily="2" charset="0"/>
              </a:rPr>
              <a:t>dependencies:</a:t>
            </a:r>
          </a:p>
          <a:p>
            <a:r>
              <a:rPr lang="en-US" i="1" dirty="0">
                <a:latin typeface="Raleway" pitchFamily="2" charset="0"/>
              </a:rPr>
              <a:t>  </a:t>
            </a:r>
            <a:r>
              <a:rPr lang="en-US" i="1" dirty="0" err="1">
                <a:latin typeface="Raleway" pitchFamily="2" charset="0"/>
              </a:rPr>
              <a:t>parse_server_sdk_flutter</a:t>
            </a:r>
            <a:r>
              <a:rPr lang="en-US" i="1" dirty="0">
                <a:latin typeface="Raleway" pitchFamily="2" charset="0"/>
              </a:rPr>
              <a:t>: ^7.0.0</a:t>
            </a:r>
          </a:p>
          <a:p>
            <a:endParaRPr lang="en-IN" dirty="0">
              <a:latin typeface="Raleway" pitchFamily="2" charset="0"/>
            </a:endParaRPr>
          </a:p>
          <a:p>
            <a:r>
              <a:rPr lang="en-IN" dirty="0">
                <a:latin typeface="Raleway" pitchFamily="2" charset="0"/>
              </a:rPr>
              <a:t>Run the flutter pub get command to install the dependencies in the project.</a:t>
            </a:r>
            <a:endParaRPr lang="en-US" dirty="0">
              <a:latin typeface="Raleway" pitchFamily="2" charset="0"/>
            </a:endParaRPr>
          </a:p>
          <a:p>
            <a:endParaRPr lang="en-US" i="1" dirty="0"/>
          </a:p>
          <a:p>
            <a:endParaRPr lang="en-US" i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45" dirty="0"/>
              <a:t>Creating TODO flutter project</a:t>
            </a:r>
            <a:endParaRPr spc="-5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1B567F-354F-B284-80D6-26BA4DD3EEE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b="1" dirty="0">
                <a:latin typeface="Raleway" pitchFamily="2" charset="0"/>
              </a:rPr>
              <a:t>Step 3 - Create </a:t>
            </a:r>
            <a:r>
              <a:rPr lang="en-IN" b="1" dirty="0" err="1">
                <a:latin typeface="Raleway" pitchFamily="2" charset="0"/>
              </a:rPr>
              <a:t>Todo</a:t>
            </a:r>
            <a:r>
              <a:rPr lang="en-IN" b="1" dirty="0">
                <a:latin typeface="Raleway" pitchFamily="2" charset="0"/>
              </a:rPr>
              <a:t> App</a:t>
            </a:r>
          </a:p>
          <a:p>
            <a:endParaRPr lang="en-IN" b="1" dirty="0">
              <a:latin typeface="Raleway" pitchFamily="2" charset="0"/>
            </a:endParaRPr>
          </a:p>
          <a:p>
            <a:r>
              <a:rPr lang="en-IN" dirty="0">
                <a:latin typeface="Raleway" pitchFamily="2" charset="0"/>
              </a:rPr>
              <a:t>Refer our </a:t>
            </a:r>
            <a:r>
              <a:rPr lang="en-IN" dirty="0" err="1">
                <a:latin typeface="Raleway" pitchFamily="2" charset="0"/>
              </a:rPr>
              <a:t>main.dart</a:t>
            </a:r>
            <a:r>
              <a:rPr lang="en-IN" dirty="0">
                <a:latin typeface="Raleway" pitchFamily="2" charset="0"/>
              </a:rPr>
              <a:t> file </a:t>
            </a:r>
            <a:r>
              <a:rPr lang="en-IN" dirty="0">
                <a:latin typeface="Raleway" pitchFamily="2" charset="0"/>
                <a:hlinkClick r:id="rId2"/>
              </a:rPr>
              <a:t>here</a:t>
            </a:r>
            <a:r>
              <a:rPr lang="en-IN" dirty="0">
                <a:latin typeface="Raleway" pitchFamily="2" charset="0"/>
              </a:rPr>
              <a:t>, this file contains all the code required to create, read, update and delete the tasks from our TODO list.</a:t>
            </a:r>
          </a:p>
          <a:p>
            <a:endParaRPr lang="en-US" i="1" dirty="0">
              <a:latin typeface="Raleway" pitchFamily="2" charset="0"/>
            </a:endParaRPr>
          </a:p>
          <a:p>
            <a:pPr algn="l"/>
            <a:r>
              <a:rPr lang="en-IN" b="1" dirty="0">
                <a:latin typeface="Raleway" pitchFamily="2" charset="0"/>
              </a:rPr>
              <a:t>Step 4 - Connect </a:t>
            </a:r>
            <a:r>
              <a:rPr lang="en-IN" b="1" dirty="0" err="1">
                <a:latin typeface="Raleway" pitchFamily="2" charset="0"/>
              </a:rPr>
              <a:t>Todo</a:t>
            </a:r>
            <a:r>
              <a:rPr lang="en-IN" b="1" dirty="0">
                <a:latin typeface="Raleway" pitchFamily="2" charset="0"/>
              </a:rPr>
              <a:t> App to Back4app Project</a:t>
            </a:r>
          </a:p>
          <a:p>
            <a:pPr algn="l"/>
            <a:endParaRPr lang="en-IN" b="1" dirty="0">
              <a:latin typeface="Raleway" pitchFamily="2" charset="0"/>
            </a:endParaRPr>
          </a:p>
          <a:p>
            <a:pPr algn="l"/>
            <a:r>
              <a:rPr lang="en-IN" dirty="0">
                <a:latin typeface="Raleway" pitchFamily="2" charset="0"/>
              </a:rPr>
              <a:t>Find an Application Id and Client Key credentials by navigating to our app Dashboard at Back4App Website.</a:t>
            </a:r>
          </a:p>
          <a:p>
            <a:pPr algn="l"/>
            <a:endParaRPr lang="en-IN" dirty="0">
              <a:latin typeface="Raleway" pitchFamily="2" charset="0"/>
            </a:endParaRPr>
          </a:p>
          <a:p>
            <a:pPr algn="l"/>
            <a:r>
              <a:rPr lang="en-IN" dirty="0">
                <a:latin typeface="Raleway" pitchFamily="2" charset="0"/>
              </a:rPr>
              <a:t>Update code in </a:t>
            </a:r>
            <a:r>
              <a:rPr lang="en-IN" dirty="0" err="1">
                <a:latin typeface="Raleway" pitchFamily="2" charset="0"/>
              </a:rPr>
              <a:t>main.dart</a:t>
            </a:r>
            <a:r>
              <a:rPr lang="en-IN" dirty="0">
                <a:latin typeface="Raleway" pitchFamily="2" charset="0"/>
              </a:rPr>
              <a:t> with the values of our project’s </a:t>
            </a:r>
            <a:r>
              <a:rPr lang="en-IN" dirty="0" err="1">
                <a:latin typeface="Raleway" pitchFamily="2" charset="0"/>
              </a:rPr>
              <a:t>ApplicationId</a:t>
            </a:r>
            <a:r>
              <a:rPr lang="en-IN" dirty="0">
                <a:latin typeface="Raleway" pitchFamily="2" charset="0"/>
              </a:rPr>
              <a:t> and </a:t>
            </a:r>
            <a:r>
              <a:rPr lang="en-IN" dirty="0" err="1">
                <a:latin typeface="Raleway" pitchFamily="2" charset="0"/>
              </a:rPr>
              <a:t>ClientKey</a:t>
            </a:r>
            <a:r>
              <a:rPr lang="en-IN" dirty="0">
                <a:latin typeface="Raleway" pitchFamily="2" charset="0"/>
              </a:rPr>
              <a:t> in Back4app.</a:t>
            </a:r>
          </a:p>
          <a:p>
            <a:pPr algn="l"/>
            <a:endParaRPr lang="en-IN" dirty="0">
              <a:latin typeface="Raleway" pitchFamily="2" charset="0"/>
            </a:endParaRPr>
          </a:p>
          <a:p>
            <a:pPr algn="l"/>
            <a:endParaRPr lang="en-IN" dirty="0">
              <a:latin typeface="Raleway" pitchFamily="2" charset="0"/>
            </a:endParaRPr>
          </a:p>
          <a:p>
            <a:endParaRPr lang="en-US" i="1" dirty="0"/>
          </a:p>
          <a:p>
            <a:endParaRPr lang="en-US" i="1" dirty="0"/>
          </a:p>
        </p:txBody>
      </p:sp>
      <p:pic>
        <p:nvPicPr>
          <p:cNvPr id="9" name="Content Placeholder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2FD7028-34C0-A5C5-91AE-9DBE81A1F3B5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383" y="1577975"/>
            <a:ext cx="3736197" cy="4525963"/>
          </a:xfrm>
        </p:spPr>
      </p:pic>
    </p:spTree>
    <p:extLst>
      <p:ext uri="{BB962C8B-B14F-4D97-AF65-F5344CB8AC3E}">
        <p14:creationId xmlns:p14="http://schemas.microsoft.com/office/powerpoint/2010/main" val="3276857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</TotalTime>
  <Words>945</Words>
  <Application>Microsoft Office PowerPoint</Application>
  <PresentationFormat>Widescreen</PresentationFormat>
  <Paragraphs>138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Arial MT</vt:lpstr>
      <vt:lpstr>Calibri</vt:lpstr>
      <vt:lpstr>Raleway</vt:lpstr>
      <vt:lpstr>Wingdings</vt:lpstr>
      <vt:lpstr>Office Theme</vt:lpstr>
      <vt:lpstr>PowerPoint Presentation</vt:lpstr>
      <vt:lpstr>Flutter App to Manage Task</vt:lpstr>
      <vt:lpstr>Create and setup Back4App</vt:lpstr>
      <vt:lpstr>Create and setup Back4App</vt:lpstr>
      <vt:lpstr>Create and setup Back4App</vt:lpstr>
      <vt:lpstr>Create and setup Back4App</vt:lpstr>
      <vt:lpstr>Create and setup Back4App</vt:lpstr>
      <vt:lpstr>Creating TODO flutter project</vt:lpstr>
      <vt:lpstr>Creating TODO flutter project</vt:lpstr>
      <vt:lpstr>Creating TODO flutter project</vt:lpstr>
      <vt:lpstr>Important Code Snippet</vt:lpstr>
      <vt:lpstr>Important Code Snippet</vt:lpstr>
      <vt:lpstr>Important Code Snippet</vt:lpstr>
      <vt:lpstr>Important Code Snippet</vt:lpstr>
      <vt:lpstr>Demo</vt:lpstr>
      <vt:lpstr>Source Code - Git Hub Link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Software Architecture</dc:title>
  <dc:creator>Kaushik</dc:creator>
  <cp:lastModifiedBy>GATAGAT LIKHIT MAHAVIR .</cp:lastModifiedBy>
  <cp:revision>134</cp:revision>
  <dcterms:created xsi:type="dcterms:W3CDTF">2023-10-30T13:46:00Z</dcterms:created>
  <dcterms:modified xsi:type="dcterms:W3CDTF">2023-11-17T14:29:44Z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2023-04-28T00:00:00Z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2023-10-30T00:00:00Z</vt:filetime>
  </property>
</Properties>
</file>